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3"/>
    <p:sldMasterId id="2147483676" r:id="rId4"/>
    <p:sldMasterId id="2147483690" r:id="rId5"/>
  </p:sldMasterIdLst>
  <p:notesMasterIdLst>
    <p:notesMasterId r:id="rId12"/>
  </p:notesMasterIdLst>
  <p:sldIdLst>
    <p:sldId id="257" r:id="rId6"/>
    <p:sldId id="336" r:id="rId7"/>
    <p:sldId id="337" r:id="rId8"/>
    <p:sldId id="339" r:id="rId9"/>
    <p:sldId id="338" r:id="rId10"/>
    <p:sldId id="267" r:id="rId11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42" r:id="rId35"/>
    <p:sldId id="291" r:id="rId36"/>
    <p:sldId id="292" r:id="rId37"/>
    <p:sldId id="293" r:id="rId38"/>
    <p:sldId id="294" r:id="rId39"/>
    <p:sldId id="295" r:id="rId40"/>
    <p:sldId id="296" r:id="rId41"/>
    <p:sldId id="343" r:id="rId42"/>
    <p:sldId id="347" r:id="rId43"/>
    <p:sldId id="348" r:id="rId44"/>
    <p:sldId id="300" r:id="rId45"/>
    <p:sldId id="346" r:id="rId46"/>
    <p:sldId id="349" r:id="rId47"/>
    <p:sldId id="350" r:id="rId48"/>
    <p:sldId id="352" r:id="rId49"/>
    <p:sldId id="353" r:id="rId50"/>
    <p:sldId id="306" r:id="rId51"/>
    <p:sldId id="345" r:id="rId52"/>
    <p:sldId id="360" r:id="rId53"/>
    <p:sldId id="361" r:id="rId54"/>
    <p:sldId id="362" r:id="rId55"/>
    <p:sldId id="363" r:id="rId56"/>
    <p:sldId id="364" r:id="rId57"/>
    <p:sldId id="365" r:id="rId58"/>
    <p:sldId id="314" r:id="rId59"/>
    <p:sldId id="315" r:id="rId60"/>
    <p:sldId id="316" r:id="rId61"/>
    <p:sldId id="356" r:id="rId62"/>
    <p:sldId id="318" r:id="rId63"/>
    <p:sldId id="357" r:id="rId64"/>
    <p:sldId id="320" r:id="rId65"/>
    <p:sldId id="321" r:id="rId66"/>
    <p:sldId id="322" r:id="rId67"/>
    <p:sldId id="323" r:id="rId68"/>
    <p:sldId id="324" r:id="rId69"/>
    <p:sldId id="325" r:id="rId70"/>
    <p:sldId id="359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259" r:id="rId79"/>
    <p:sldId id="335" r:id="rId8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7979"/>
    <a:srgbClr val="DAA100"/>
    <a:srgbClr val="D29B00"/>
    <a:srgbClr val="F2B300"/>
    <a:srgbClr val="A62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4" y="636"/>
      </p:cViewPr>
      <p:guideLst>
        <p:guide orient="horz" pos="214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4.xml"/><Relationship Id="rId8" Type="http://schemas.openxmlformats.org/officeDocument/2006/relationships/slide" Target="slides/slide3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7" Type="http://schemas.openxmlformats.org/officeDocument/2006/relationships/slide" Target="slides/slide2.xml"/><Relationship Id="rId69" Type="http://schemas.openxmlformats.org/officeDocument/2006/relationships/slide" Target="slides/slide63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0" Type="http://schemas.openxmlformats.org/officeDocument/2006/relationships/slide" Target="slides/slide54.xml"/><Relationship Id="rId6" Type="http://schemas.openxmlformats.org/officeDocument/2006/relationships/slide" Target="slides/slide1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Pensa naquele cara prepotente. </a:t>
            </a:r>
            <a:endParaRPr lang="pt-BR"/>
          </a:p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O famoso “estrelinha”</a:t>
            </a:r>
            <a:endParaRPr lang="pt-BR"/>
          </a:p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Ninguém toca nas coisas dele</a:t>
            </a:r>
            <a:endParaRPr lang="pt-BR"/>
          </a:p>
          <a:p>
            <a:pPr marL="457200" lvl="0" indent="-317500">
              <a:spcBef>
                <a:spcPts val="0"/>
              </a:spcBef>
              <a:buChar char="-"/>
            </a:pPr>
            <a:r>
              <a:rPr lang="pt-BR"/>
              <a:t>É de fato o “Saiam da minha propriedade!”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>
              <a:sym typeface="+mn-ea"/>
            </a:endParaRPr>
          </a:p>
          <a:p>
            <a:r>
              <a:rPr lang="pt-BR">
                <a:sym typeface="+mn-ea"/>
              </a:rPr>
              <a:t>“Tenho muito código a fazer!”</a:t>
            </a:r>
            <a:endParaRPr lang="pt-BR"/>
          </a:p>
          <a:p>
            <a:endParaRPr lang="pt-B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</a:t>
            </a:r>
            <a:r>
              <a:rPr lang="x-none" altLang="pt-BR">
                <a:sym typeface="+mn-ea"/>
              </a:rPr>
              <a:t>parou de ir nas reuniões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não treinava ninguém </a:t>
            </a:r>
            <a:r>
              <a:rPr lang="x-none" altLang="pt-BR">
                <a:sym typeface="+mn-ea"/>
              </a:rPr>
              <a:t>e nem fazia mais treinamentos para com ele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não treinava ninguém</a:t>
            </a:r>
            <a:endParaRPr lang="x-none" altLang="pt-BR"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construiu tudo o que precisava do zero porque era infinitamente melhor do que as pequenas ofertas dos meros mortais.</a:t>
            </a:r>
            <a:endParaRPr lang="pt-B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Se Rick não precisava de ninguém, bugs e novas funcionalidades começam a entrar na fila dele.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Com isso, o backlog começou a piscar atrás de Rick.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No dashboard do projeto, bandeiras verdes mudaram para amarelo. E de amarelo, mudaram para vermelho. O vermelho começou a piscar. Um por um, as tasks mudaram seus status para “Impedida”.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 mundo estava esperando por Rick.</a:t>
            </a:r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O gerente do projeto teve uma extensão de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O gerente do projeto teve uma extensão de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Em uma certa reunião, Rick, levantou essa frase:</a:t>
            </a:r>
            <a:endParaRPr lang="pt-BR"/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pt-BR"/>
              <a:t>Mas quando isso surgiu? Vamos lá...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O gerente do projeto teve uma extensão de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estava arruinando o código mais rápido do que nunca.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Ele estava trabalhando semanas de sete dias, doze horas por dia.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sabiam que só Rick poderia puxar o time desta bagunça. Todos prenderam a respiração e esperaram que Rick inventasse a cura milagrosa que consertaria esse projeto paralisado.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os dias, Rick ficou mais beligerante (</a:t>
            </a:r>
            <a:r>
              <a:rPr lang="pt-BR" sz="1100">
                <a:solidFill>
                  <a:srgbClr val="222222"/>
                </a:solidFill>
                <a:highlight>
                  <a:srgbClr val="FFFFFF"/>
                </a:highlight>
              </a:rPr>
              <a:t>que ou o que faz guerra ou está em guerra; que ou o que está em luta.)</a:t>
            </a:r>
            <a:r>
              <a:rPr lang="pt-BR"/>
              <a:t> e isolado. A máscara estava saindo.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Mesmo entrando no código dele, só Rick podia entendê-lo. E estava sem documentação.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endParaRPr lang="pt-BR"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os dias que Rick trabalhou no projeto mudou a data de entrega de volta uma semana.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estava destruindo o produto mais rápido do que ele estava criando.</a:t>
            </a:r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x-none" altLang="pt-BR">
                <a:sym typeface="+mn-ea"/>
              </a:rPr>
              <a:t>- </a:t>
            </a:r>
            <a:r>
              <a:rPr lang="pt-BR">
                <a:sym typeface="+mn-ea"/>
              </a:rPr>
              <a:t>O produto iria ser construído a partir do zero: pela equipe.</a:t>
            </a:r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sym typeface="+mn-ea"/>
              </a:rPr>
              <a:t>Este esforço seria de alcance muito limitado e só proporcionaria o essencial para levar o produto à produção. </a:t>
            </a:r>
            <a:endParaRPr lang="pt-B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sym typeface="+mn-ea"/>
              </a:rPr>
              <a:t>Toda a equipe contribuiria e poderia apoiá-la. Sem mais estrangulamentos.</a:t>
            </a:r>
            <a:endParaRPr lang="pt-B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explodiu.</a:t>
            </a:r>
            <a:endParaRPr lang="pt-BR"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não queria fazer parte dessa farsa. Se não pudéssemos apreciar o seu gênio, era culpa nossa, não a dele. Rick previu que dentro de alguns meses nós voltaríamos rastejando para ele implorando-lhe que nos salvasse.</a:t>
            </a:r>
            <a:endParaRPr lang="pt-BR"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gritou que faltava a capacidade mental básica para apreciar o gênio quando nos encarava o rosto.</a:t>
            </a:r>
            <a:endParaRPr lang="pt-BR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pt-BR">
              <a:solidFill>
                <a:schemeClr val="dk1"/>
              </a:solidFill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Finalmente, a frase foi dita: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Após o incidente, meses de dificuldades foram apreciados por toda a equipe.</a:t>
            </a:r>
            <a:endParaRPr lang="pt-BR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Rick parou de ajudar em todos os projetos. </a:t>
            </a:r>
            <a:endParaRPr lang="pt-BR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Se recusava a mexer em códigos que não eram de sua autoria.</a:t>
            </a:r>
            <a:endParaRPr lang="pt-BR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Não mexia com frameworks que ele aprovava...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foi demitido.</a:t>
            </a:r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ym typeface="+mn-ea"/>
              </a:rPr>
              <a:t>Infelizmente, Rick estava tão longe que não podia, ou não, ser trazido de volta. Nenhuma quantidade de treinamento, feedback, tempo livre ou atribuição a outros projetos alterou seu comportamento tóxico.</a:t>
            </a:r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se achava um deus na empresa. O manda-chuva.</a:t>
            </a: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No final de um ano, a preparação para a produção foi de 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Além disso, as pessoas podem ter essa visão de nós. Não tem nenhum problema.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A diferença é como deixamos eles lhe darem conosco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Todos conhecem esses mitos neh? Steve Wozniack e Steve Jobs - Nós sabemos do Wozniack pq somos de TI, ligamos para o lado técnico.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Mas as pessoas só se lembram de Jobs e pq isso?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altLang="pt-BR"/>
              <a:t>- Pq ele foi a frente. Se expôs. e É isso que precisamos fazer!</a:t>
            </a:r>
            <a:endParaRPr lang="x-none" altLang="pt-BR"/>
          </a:p>
          <a:p>
            <a:r>
              <a:rPr lang="pt-BR">
                <a:solidFill>
                  <a:schemeClr val="dk1"/>
                </a:solidFill>
                <a:sym typeface="+mn-ea"/>
              </a:rPr>
              <a:t>Ao invés de </a:t>
            </a:r>
            <a:r>
              <a:rPr lang="x-none" altLang="pt-BR">
                <a:solidFill>
                  <a:schemeClr val="dk1"/>
                </a:solidFill>
                <a:sym typeface="+mn-ea"/>
              </a:rPr>
              <a:t>deixarmos de nos chamarem de</a:t>
            </a:r>
            <a:r>
              <a:rPr lang="pt-BR">
                <a:solidFill>
                  <a:schemeClr val="dk1"/>
                </a:solidFill>
                <a:sym typeface="+mn-ea"/>
              </a:rPr>
              <a:t> “tribos de nerds esquisitos”, vamos buscar nos unir, buscar forças e mostrar valores para nós mesmos e outras áreas. O desempenho irá aumentar conforme o tempo.</a:t>
            </a:r>
            <a:endParaRPr lang="pt-BR">
              <a:solidFill>
                <a:schemeClr val="dk1"/>
              </a:solidFill>
              <a:sym typeface="+mn-ea"/>
            </a:endParaRPr>
          </a:p>
          <a:p>
            <a:endParaRPr lang="x-none" alt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Naquele contexto, Rick era o maioral.</a:t>
            </a:r>
            <a:endParaRPr lang="pt-BR" sz="2000">
              <a:solidFill>
                <a:schemeClr val="dk1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A empresa estava uma bagunça. Ele detinha o conhecimento sobre a ferramenta/sistema.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pt-BR" sz="2000">
              <a:solidFill>
                <a:schemeClr val="dk1"/>
              </a:solidFill>
            </a:endParaRPr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A equipe restante?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Ficava só nas beiradas, de olho.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 entregando os grandes problemas para a estrela principal</a:t>
            </a:r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>
              <a:sym typeface="+mn-ea"/>
            </a:endParaRPr>
          </a:p>
          <a:p>
            <a:r>
              <a:rPr lang="pt-BR">
                <a:sym typeface="+mn-ea"/>
              </a:rPr>
              <a:t>“Tenho muito código a fazer!”</a:t>
            </a:r>
            <a:endParaRPr lang="pt-BR"/>
          </a:p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" name="Shape 1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" name="Shape 1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" name="Shape 1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" name="Shape 1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" name="Shape 1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" name="Shape 1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" name="Shape 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" name="Shape 1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" name="Shape 14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4" Type="http://schemas.openxmlformats.org/officeDocument/2006/relationships/theme" Target="../theme/theme4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D7520-6071-417F-AC29-731EB698601B}" type="datetimeFigureOut">
              <a:rPr lang="pt-BR" smtClean="0"/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C3F13-256F-4B24-BCFE-62CE7DA5AA54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.jpe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3.wdp"/><Relationship Id="rId1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microsoft.com/office/2007/relationships/hdphoto" Target="../media/hdphoto4.wdp"/><Relationship Id="rId1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hyperlink" Target="https://medium.freecodecamp.org/we-fired-our-top-talent-best-decision-we-ever-made-4c0a99728fde" TargetMode="External"/><Relationship Id="rId2" Type="http://schemas.microsoft.com/office/2007/relationships/hdphoto" Target="../media/hdphoto2.wdp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5.wdp"/><Relationship Id="rId1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6.wdp"/><Relationship Id="rId1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7.wdp"/><Relationship Id="rId1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8.wdp"/><Relationship Id="rId1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9.wdp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10.wdp"/><Relationship Id="rId1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11.wdp"/><Relationship Id="rId1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12.wdp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13.wdp"/><Relationship Id="rId1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14.wdp"/><Relationship Id="rId1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15.wdp"/><Relationship Id="rId1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16.wdp"/><Relationship Id="rId1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hdphoto" Target="../media/hdphoto17.wdp"/><Relationship Id="rId1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3" y="0"/>
            <a:ext cx="11996501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983" y="5616023"/>
            <a:ext cx="1995921" cy="522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79445" y="2814955"/>
            <a:ext cx="851598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x-none" altLang="pt-BR" sz="3200" b="1" spc="-18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"Tira a mão da minha propriedade!"</a:t>
            </a:r>
            <a:r>
              <a:rPr lang="pt-BR" sz="4800" b="1" spc="-18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x-none" altLang="pt-BR" sz="2400" b="1" spc="-180" dirty="0">
                <a:solidFill>
                  <a:srgbClr val="F1B028"/>
                </a:solidFill>
                <a:latin typeface="Arial" panose="02080604020202020204" charset="0"/>
                <a:cs typeface="Arial" panose="02080604020202020204" charset="0"/>
              </a:rPr>
              <a:t>Explorando comportamentos de integrantes de times e como suas relações geram resultados.</a:t>
            </a:r>
            <a:endParaRPr lang="x-none" altLang="pt-BR" sz="2400" b="1" spc="-180" dirty="0">
              <a:solidFill>
                <a:srgbClr val="F1B028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8098" y="4315925"/>
            <a:ext cx="609511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x-none" altLang="pt-B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Março</a:t>
            </a:r>
            <a:r>
              <a:rPr lang="pt-B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/201</a:t>
            </a:r>
            <a:r>
              <a:rPr lang="x-none" altLang="pt-B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8</a:t>
            </a:r>
            <a:endParaRPr lang="x-none" altLang="pt-B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6" name="Isosceles Triangle 15"/>
          <p:cNvSpPr/>
          <p:nvPr/>
        </p:nvSpPr>
        <p:spPr>
          <a:xfrm>
            <a:off x="2590800" y="4207500"/>
            <a:ext cx="4130422" cy="3278947"/>
          </a:xfrm>
          <a:prstGeom prst="triangle">
            <a:avLst/>
          </a:prstGeom>
          <a:noFill/>
          <a:ln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/>
        </p:nvSpPr>
        <p:spPr>
          <a:xfrm>
            <a:off x="2100664" y="-433032"/>
            <a:ext cx="3081825" cy="1823682"/>
          </a:xfrm>
          <a:prstGeom prst="rect">
            <a:avLst/>
          </a:prstGeom>
          <a:noFill/>
          <a:ln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Freeform: Shape 11"/>
          <p:cNvSpPr/>
          <p:nvPr/>
        </p:nvSpPr>
        <p:spPr>
          <a:xfrm flipV="1">
            <a:off x="-1721554" y="-130287"/>
            <a:ext cx="4900197" cy="4016486"/>
          </a:xfrm>
          <a:custGeom>
            <a:avLst/>
            <a:gdLst>
              <a:gd name="connsiteX0" fmla="*/ 599713 w 3221975"/>
              <a:gd name="connsiteY0" fmla="*/ 0 h 2640919"/>
              <a:gd name="connsiteX1" fmla="*/ 3221975 w 3221975"/>
              <a:gd name="connsiteY1" fmla="*/ 2622262 h 2640919"/>
              <a:gd name="connsiteX2" fmla="*/ 3221033 w 3221975"/>
              <a:gd name="connsiteY2" fmla="*/ 2640919 h 2640919"/>
              <a:gd name="connsiteX3" fmla="*/ 0 w 3221975"/>
              <a:gd name="connsiteY3" fmla="*/ 2640919 h 2640919"/>
              <a:gd name="connsiteX4" fmla="*/ 0 w 3221975"/>
              <a:gd name="connsiteY4" fmla="*/ 71592 h 2640919"/>
              <a:gd name="connsiteX5" fmla="*/ 71236 w 3221975"/>
              <a:gd name="connsiteY5" fmla="*/ 53275 h 2640919"/>
              <a:gd name="connsiteX6" fmla="*/ 599713 w 3221975"/>
              <a:gd name="connsiteY6" fmla="*/ 0 h 264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1975" h="2640919">
                <a:moveTo>
                  <a:pt x="599713" y="0"/>
                </a:moveTo>
                <a:cubicBezTo>
                  <a:pt x="2047948" y="0"/>
                  <a:pt x="3221975" y="1174027"/>
                  <a:pt x="3221975" y="2622262"/>
                </a:cubicBezTo>
                <a:lnTo>
                  <a:pt x="3221033" y="2640919"/>
                </a:lnTo>
                <a:lnTo>
                  <a:pt x="0" y="2640919"/>
                </a:lnTo>
                <a:lnTo>
                  <a:pt x="0" y="71592"/>
                </a:lnTo>
                <a:lnTo>
                  <a:pt x="71236" y="53275"/>
                </a:lnTo>
                <a:cubicBezTo>
                  <a:pt x="241939" y="18345"/>
                  <a:pt x="418684" y="0"/>
                  <a:pt x="599713" y="0"/>
                </a:cubicBezTo>
                <a:close/>
              </a:path>
            </a:pathLst>
          </a:custGeom>
          <a:noFill/>
          <a:ln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346700" y="3564085"/>
            <a:ext cx="6845300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fucking-man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025" y="0"/>
            <a:ext cx="121739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/>
          </a:p>
        </p:txBody>
      </p:sp>
      <p:sp>
        <p:nvSpPr>
          <p:cNvPr id="221" name="Shape 22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chemeClr val="accent4"/>
                </a:solidFill>
                <a:effectLst/>
                <a:latin typeface="Arial" panose="02080604020202020204" charset="0"/>
              </a:rPr>
              <a:t>E o restante?</a:t>
            </a:r>
            <a:endParaRPr lang="pt-BR" sz="4800">
              <a:solidFill>
                <a:schemeClr val="accent4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 descr="trabalhadores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981833"/>
            <a:ext cx="12192000" cy="512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/>
          </a:p>
        </p:txBody>
      </p:sp>
      <p:sp>
        <p:nvSpPr>
          <p:cNvPr id="231" name="Shape 23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chemeClr val="accent4"/>
                </a:solidFill>
                <a:effectLst/>
                <a:latin typeface="Arial" panose="02080604020202020204" charset="0"/>
              </a:rPr>
              <a:t>A partir de então...</a:t>
            </a:r>
            <a:endParaRPr lang="pt-BR" sz="4800">
              <a:solidFill>
                <a:schemeClr val="accent4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1650" y="-1713865"/>
            <a:ext cx="18275935" cy="1028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1650" y="-1713865"/>
            <a:ext cx="18275935" cy="10285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680" y="4848725"/>
            <a:ext cx="9444990" cy="76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Prefiro trabalhar sozinho.</a:t>
            </a:r>
            <a:r>
              <a:rPr 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 dirty="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289685"/>
            <a:ext cx="12247245" cy="8165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289685"/>
            <a:ext cx="12247245" cy="8165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2617" y="4463709"/>
            <a:ext cx="9444990" cy="76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“Reuniões são perda de tempo!”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666115"/>
            <a:ext cx="12263755" cy="8176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666115"/>
            <a:ext cx="12263755" cy="81762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6680" y="4463714"/>
            <a:ext cx="9444990" cy="14325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Treinar alguém demora muito! </a:t>
            </a:r>
            <a:endParaRPr lang="x-none" altLang="pt-BR" sz="4400" dirty="0">
              <a:solidFill>
                <a:schemeClr val="bg1"/>
              </a:solidFill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Eu mesmo faço!</a:t>
            </a:r>
            <a:r>
              <a:rPr lang="pt-BR" sz="4400" dirty="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 dirty="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6400" y="420914"/>
            <a:ext cx="4383314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Quem sou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Eu?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172" name="Shape 172"/>
          <p:cNvSpPr/>
          <p:nvPr/>
        </p:nvSpPr>
        <p:spPr>
          <a:xfrm>
            <a:off x="382905" y="12065"/>
            <a:ext cx="5736590" cy="665353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 dirty="0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 dirty="0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 dirty="0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pt-BR" sz="32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Carlos </a:t>
            </a:r>
            <a:r>
              <a:rPr lang="pt-BR" sz="3200" b="0" i="0" u="none" strike="noStrike" cap="none" dirty="0" smtClean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Henrique</a:t>
            </a:r>
            <a:endParaRPr lang="pt-BR" sz="2800" b="0" i="0" u="none" strike="noStrike" cap="none" dirty="0" smtClean="0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br>
              <a:rPr lang="pt-BR" sz="44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@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carlohcs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</a:t>
            </a:r>
            <a:r>
              <a:rPr lang="x-none" alt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(Redes sociais)</a:t>
            </a:r>
            <a:endParaRPr lang="x-none" altLang="pt-BR" sz="2000" b="0" i="0" u="none" strike="noStrike" cap="none" dirty="0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x-none" alt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chsantana@uolinc.com</a:t>
            </a:r>
            <a:b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co:lab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 (compartilhar + colaborar &lt;3)</a:t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 dirty="0">
                <a:solidFill>
                  <a:srgbClr val="C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Pessoal:</a:t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strike="noStrike" cap="none" dirty="0" err="1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http</a:t>
            </a:r>
            <a:r>
              <a:rPr lang="x-none" altLang="pt-BR" sz="2000" b="0" i="0" strike="noStrike" cap="none" dirty="0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</a:t>
            </a:r>
            <a:r>
              <a:rPr lang="pt-BR" sz="2000" b="0" i="0" strike="noStrike" cap="none" dirty="0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://missaopessoal.com.br</a:t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strike="noStrike" cap="none" dirty="0" err="1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http</a:t>
            </a:r>
            <a:r>
              <a:rPr lang="x-none" altLang="pt-BR" sz="2000" b="0" i="0" strike="noStrike" cap="none" dirty="0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</a:t>
            </a:r>
            <a:r>
              <a:rPr lang="pt-BR" sz="2000" b="0" i="0" strike="noStrike" cap="none" dirty="0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://carlohcs.com.br</a:t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 dirty="0">
                <a:solidFill>
                  <a:srgbClr val="C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UOL:</a:t>
            </a:r>
            <a:br>
              <a:rPr lang="pt-BR" sz="36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Música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Deezer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, Zero,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Bootstrap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,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Eye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</a:t>
            </a:r>
            <a:r>
              <a:rPr lang="pt-BR" sz="2000" b="0" i="0" u="none" strike="noStrike" cap="none" dirty="0" err="1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Catcher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, Conta UOL...</a:t>
            </a:r>
            <a:endParaRPr sz="1200" dirty="0">
              <a:latin typeface="UOLtext" charset="0"/>
            </a:endParaRPr>
          </a:p>
        </p:txBody>
      </p:sp>
      <p:pic>
        <p:nvPicPr>
          <p:cNvPr id="2" name="Picture 0" descr="29314644_2065748993465155_8749473858039316480_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610" y="1700014"/>
            <a:ext cx="4618990" cy="46189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202795" cy="812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202795" cy="8122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6680" y="3429000"/>
            <a:ext cx="9444990" cy="21031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Minhas soluções são melhores do que qualquer outra. </a:t>
            </a:r>
            <a:endParaRPr lang="x-none" altLang="pt-BR" sz="4400">
              <a:solidFill>
                <a:schemeClr val="bg1"/>
              </a:solidFill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Faço do zero mesmo!</a:t>
            </a: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0" y="1709640"/>
            <a:ext cx="121920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80604020202020204" charset="0"/>
              <a:buNone/>
            </a:pPr>
            <a:r>
              <a:rPr lang="pt-BR" sz="4800" dirty="0">
                <a:solidFill>
                  <a:srgbClr val="FF0000"/>
                </a:solidFill>
                <a:effectLst/>
                <a:latin typeface="Arial" panose="02080604020202020204" charset="0"/>
              </a:rPr>
              <a:t>Rick não precisava de ninguém!</a:t>
            </a:r>
            <a:endParaRPr lang="pt-BR" sz="4800" dirty="0">
              <a:solidFill>
                <a:srgbClr val="FF0000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 descr="siren-modified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 dirty="0">
              <a:latin typeface="Arial" panose="0208060402020202020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8000" dirty="0">
                <a:latin typeface="Arial" panose="02080604020202020204" charset="0"/>
              </a:rPr>
              <a:t>6</a:t>
            </a:r>
            <a:r>
              <a:rPr lang="pt-BR" sz="8000" dirty="0">
                <a:latin typeface="Arial" panose="02080604020202020204" charset="0"/>
              </a:rPr>
              <a:t> MESES</a:t>
            </a:r>
            <a:endParaRPr lang="pt-BR" sz="8000" dirty="0">
              <a:latin typeface="Arial" panose="0208060402020202020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sz="2200" dirty="0"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 dirty="0">
              <a:solidFill>
                <a:schemeClr val="bg1"/>
              </a:solidFill>
              <a:latin typeface="Arial" panose="0208060402020202020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pt-BR" sz="11500" dirty="0">
                <a:solidFill>
                  <a:schemeClr val="bg1"/>
                </a:solidFill>
                <a:latin typeface="Arial" panose="02080604020202020204" charset="0"/>
              </a:rPr>
              <a:t>7</a:t>
            </a:r>
            <a:r>
              <a:rPr lang="pt-BR" sz="11500" dirty="0" smtClean="0">
                <a:solidFill>
                  <a:schemeClr val="bg1"/>
                </a:solidFill>
                <a:latin typeface="Arial" panose="02080604020202020204" charset="0"/>
              </a:rPr>
              <a:t> </a:t>
            </a:r>
            <a:r>
              <a:rPr lang="pt-BR" sz="11500" dirty="0">
                <a:solidFill>
                  <a:schemeClr val="bg1"/>
                </a:solidFill>
                <a:latin typeface="Arial" panose="02080604020202020204" charset="0"/>
              </a:rPr>
              <a:t>MESES</a:t>
            </a:r>
            <a:endParaRPr lang="pt-BR" sz="8000" dirty="0">
              <a:solidFill>
                <a:schemeClr val="bg1"/>
              </a:solidFill>
              <a:latin typeface="Arial" panose="0208060402020202020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sz="2200" dirty="0">
              <a:solidFill>
                <a:schemeClr val="bg1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4000" dirty="0">
              <a:solidFill>
                <a:srgbClr val="C00000"/>
              </a:solidFill>
              <a:latin typeface="Arial" panose="0208060402020202020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pt-BR" sz="19900" dirty="0" smtClean="0">
                <a:solidFill>
                  <a:srgbClr val="C00000"/>
                </a:solidFill>
                <a:latin typeface="Arial" panose="02080604020202020204" charset="0"/>
              </a:rPr>
              <a:t>2 ANOS</a:t>
            </a:r>
            <a:endParaRPr lang="pt-BR" sz="11500" dirty="0">
              <a:solidFill>
                <a:srgbClr val="C00000"/>
              </a:solidFill>
              <a:latin typeface="Arial" panose="0208060402020202020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sz="3200" dirty="0">
              <a:solidFill>
                <a:srgbClr val="C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 descr="typing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0" y="1709650"/>
            <a:ext cx="121920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 dirty="0">
                <a:solidFill>
                  <a:srgbClr val="C00000"/>
                </a:solidFill>
              </a:rPr>
              <a:t>O veredito: Só Rick poderia manter esse produto.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127000" y="12700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682171" y="3223984"/>
            <a:ext cx="6868584" cy="9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00"/>
              </a:lnSpc>
            </a:pPr>
            <a:r>
              <a:rPr lang="x-none" altLang="pt-BR" sz="60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</a:rPr>
              <a:t>Solução</a:t>
            </a:r>
            <a:endParaRPr lang="x-none" altLang="pt-BR" sz="6000" b="1" spc="-150" dirty="0">
              <a:solidFill>
                <a:srgbClr val="EAAD00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39289" y="301407"/>
            <a:ext cx="5244524" cy="5244524"/>
          </a:xfrm>
          <a:prstGeom prst="ellips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7026102" y="4318620"/>
            <a:ext cx="3753452" cy="3722730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/>
          <p:cNvSpPr/>
          <p:nvPr/>
        </p:nvSpPr>
        <p:spPr>
          <a:xfrm rot="1026914">
            <a:off x="10209085" y="4923012"/>
            <a:ext cx="2366866" cy="1878943"/>
          </a:xfrm>
          <a:prstGeom prst="triangl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6157988" y="5897439"/>
            <a:ext cx="1565046" cy="1552236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127000" y="12700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682171" y="3223984"/>
            <a:ext cx="6868584" cy="240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00"/>
              </a:lnSpc>
            </a:pPr>
            <a:r>
              <a:rPr lang="x-none" altLang="pt-BR" sz="60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Antes de começar...</a:t>
            </a:r>
            <a:r>
              <a:rPr lang="pt-BR" sz="60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x-none" altLang="pt-BR" sz="60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</a:rPr>
              <a:t>créditos</a:t>
            </a:r>
            <a:endParaRPr lang="x-none" altLang="pt-BR" sz="6000" b="1" spc="-150" dirty="0">
              <a:solidFill>
                <a:srgbClr val="EAAD00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39289" y="301407"/>
            <a:ext cx="5244524" cy="5244524"/>
          </a:xfrm>
          <a:prstGeom prst="ellips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7026102" y="4318620"/>
            <a:ext cx="3753452" cy="3722730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/>
          <p:cNvSpPr/>
          <p:nvPr/>
        </p:nvSpPr>
        <p:spPr>
          <a:xfrm rot="1026914">
            <a:off x="10209085" y="4923012"/>
            <a:ext cx="2366866" cy="1878943"/>
          </a:xfrm>
          <a:prstGeom prst="triangl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6157988" y="5897439"/>
            <a:ext cx="1565046" cy="1552236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 descr="te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234545" cy="688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0" y="-318770"/>
            <a:ext cx="7124065" cy="7495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625475"/>
            <a:ext cx="12185015" cy="8110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0" y="1709640"/>
            <a:ext cx="121920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80604020202020204" charset="0"/>
              <a:buNone/>
            </a:pPr>
            <a:r>
              <a:rPr lang="x-none" altLang="pt-BR" sz="4800" dirty="0">
                <a:solidFill>
                  <a:srgbClr val="C00000"/>
                </a:solidFill>
                <a:latin typeface="Arial" panose="02080604020202020204" charset="0"/>
              </a:rPr>
              <a:t>Como </a:t>
            </a:r>
            <a:r>
              <a:rPr lang="pt-BR" sz="4800" dirty="0">
                <a:solidFill>
                  <a:srgbClr val="C00000"/>
                </a:solidFill>
                <a:latin typeface="Arial" panose="02080604020202020204" charset="0"/>
              </a:rPr>
              <a:t>Rick </a:t>
            </a:r>
            <a:r>
              <a:rPr lang="x-none" sz="4800" dirty="0">
                <a:solidFill>
                  <a:srgbClr val="C00000"/>
                </a:solidFill>
                <a:latin typeface="Arial" panose="02080604020202020204" charset="0"/>
              </a:rPr>
              <a:t>reagiu a isso?</a:t>
            </a:r>
            <a:endParaRPr lang="x-none" dirty="0"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 descr="explosion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>
              <a:latin typeface="Arial" panose="0208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  <a:latin typeface="Arial" panose="02080604020202020204" charset="0"/>
              </a:rPr>
              <a:t>"Vocês nunca poderão entender nada do que criei. Eu sou Albert F *** ing Einstein e vocês são todos macacos que estão me</a:t>
            </a:r>
            <a:r>
              <a:rPr lang="x-none" altLang="pt-BR" sz="3600">
                <a:solidFill>
                  <a:srgbClr val="C00000"/>
                </a:solidFill>
                <a:latin typeface="Arial" panose="02080604020202020204" charset="0"/>
              </a:rPr>
              <a:t>ch</a:t>
            </a:r>
            <a:r>
              <a:rPr lang="pt-BR" sz="3600">
                <a:solidFill>
                  <a:srgbClr val="C00000"/>
                </a:solidFill>
                <a:latin typeface="Arial" panose="02080604020202020204" charset="0"/>
              </a:rPr>
              <a:t>endo na sujeira!".</a:t>
            </a:r>
            <a:endParaRPr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127000" y="12700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682171" y="3223984"/>
            <a:ext cx="6868584" cy="9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00"/>
              </a:lnSpc>
            </a:pPr>
            <a:r>
              <a:rPr lang="x-none" altLang="pt-BR" sz="60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</a:rPr>
              <a:t>Era pós Rick</a:t>
            </a:r>
            <a:endParaRPr lang="x-none" altLang="pt-BR" sz="6000" b="1" spc="-150" dirty="0">
              <a:solidFill>
                <a:srgbClr val="EAAD00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39289" y="301407"/>
            <a:ext cx="5244524" cy="5244524"/>
          </a:xfrm>
          <a:prstGeom prst="ellips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7026102" y="4318620"/>
            <a:ext cx="3753452" cy="3722730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/>
          <p:cNvSpPr/>
          <p:nvPr/>
        </p:nvSpPr>
        <p:spPr>
          <a:xfrm rot="1026914">
            <a:off x="10209085" y="4923012"/>
            <a:ext cx="2366866" cy="1878943"/>
          </a:xfrm>
          <a:prstGeom prst="triangl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6157988" y="5897439"/>
            <a:ext cx="1565046" cy="1552236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Era pós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Rick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09" name="Shape 309"/>
          <p:cNvSpPr txBox="1"/>
          <p:nvPr/>
        </p:nvSpPr>
        <p:spPr>
          <a:xfrm>
            <a:off x="0" y="1510025"/>
            <a:ext cx="121920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>
              <a:latin typeface="Arial" panose="02080604020202020204" charset="0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>
              <a:latin typeface="Arial" panose="02080604020202020204" charset="0"/>
            </a:endParaRPr>
          </a:p>
          <a:p>
            <a:pPr marL="342900" lvl="0" indent="-342900" algn="ctr" rtl="0">
              <a:lnSpc>
                <a:spcPct val="150000"/>
              </a:lnSpc>
              <a:spcBef>
                <a:spcPts val="0"/>
              </a:spcBef>
              <a:buFont typeface="Wingdings" panose="05000000000000000000" charset="2"/>
              <a:buChar char="ü"/>
            </a:pPr>
            <a:r>
              <a:rPr lang="x-none" altLang="pt-BR" sz="3600" dirty="0" smtClean="0">
                <a:latin typeface="Arial" panose="02080604020202020204" charset="0"/>
              </a:rPr>
              <a:t> </a:t>
            </a:r>
            <a:r>
              <a:rPr lang="x-none" altLang="pt-BR" sz="3600" dirty="0">
                <a:latin typeface="Arial" panose="02080604020202020204" charset="0"/>
              </a:rPr>
              <a:t>Sem</a:t>
            </a:r>
            <a:r>
              <a:rPr lang="pt-BR" sz="3600" dirty="0">
                <a:latin typeface="Arial" panose="02080604020202020204" charset="0"/>
              </a:rPr>
              <a:t> </a:t>
            </a:r>
            <a:r>
              <a:rPr lang="pt-BR" sz="3600" dirty="0" err="1">
                <a:latin typeface="Arial" panose="02080604020202020204" charset="0"/>
              </a:rPr>
              <a:t>Ricks</a:t>
            </a:r>
            <a:r>
              <a:rPr lang="pt-BR" sz="3600" dirty="0">
                <a:latin typeface="Arial" panose="02080604020202020204" charset="0"/>
              </a:rPr>
              <a:t> no time. </a:t>
            </a:r>
            <a:endParaRPr lang="pt-BR" sz="3600" dirty="0">
              <a:latin typeface="Arial" panose="02080604020202020204" charset="0"/>
            </a:endParaRPr>
          </a:p>
          <a:p>
            <a:pPr marL="342900" lvl="0" indent="-342900" algn="ctr" rtl="0">
              <a:lnSpc>
                <a:spcPct val="150000"/>
              </a:lnSpc>
              <a:spcBef>
                <a:spcPts val="0"/>
              </a:spcBef>
              <a:buFont typeface="Wingdings" panose="05000000000000000000" charset="2"/>
              <a:buChar char="ü"/>
            </a:pPr>
            <a:r>
              <a:rPr lang="x-none" altLang="pt-BR" sz="3600" dirty="0" smtClean="0">
                <a:latin typeface="Arial" panose="02080604020202020204" charset="0"/>
              </a:rPr>
              <a:t>N</a:t>
            </a:r>
            <a:r>
              <a:rPr lang="pt-BR" sz="3600" dirty="0" err="1">
                <a:latin typeface="Arial" panose="02080604020202020204" charset="0"/>
              </a:rPr>
              <a:t>enhum</a:t>
            </a:r>
            <a:r>
              <a:rPr lang="pt-BR" sz="3600" dirty="0">
                <a:latin typeface="Arial" panose="02080604020202020204" charset="0"/>
              </a:rPr>
              <a:t> gênio louco construindo tudo do zero. </a:t>
            </a:r>
            <a:endParaRPr lang="pt-BR" sz="3600" dirty="0">
              <a:latin typeface="Arial" panose="02080604020202020204" charset="0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 dirty="0">
                <a:latin typeface="Arial" panose="02080604020202020204" charset="0"/>
              </a:rPr>
              <a:t>=</a:t>
            </a:r>
            <a:endParaRPr lang="x-none" altLang="pt-BR" sz="2400" dirty="0">
              <a:latin typeface="Arial" panose="02080604020202020204" charset="0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lang="x-none" altLang="pt-BR" sz="2400" dirty="0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Era pós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Rick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09" name="Shape 309"/>
          <p:cNvSpPr txBox="1"/>
          <p:nvPr/>
        </p:nvSpPr>
        <p:spPr>
          <a:xfrm>
            <a:off x="0" y="1510025"/>
            <a:ext cx="121920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>
              <a:latin typeface="Arial" panose="02080604020202020204" charset="0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>
              <a:latin typeface="Arial" panose="02080604020202020204" charset="0"/>
            </a:endParaRPr>
          </a:p>
          <a:p>
            <a:pPr marL="342900" lvl="0" indent="-342900" algn="ctr" rtl="0">
              <a:lnSpc>
                <a:spcPct val="150000"/>
              </a:lnSpc>
              <a:spcBef>
                <a:spcPts val="0"/>
              </a:spcBef>
              <a:buFont typeface="Wingdings" panose="05000000000000000000" charset="2"/>
              <a:buChar char="ü"/>
            </a:pPr>
            <a:r>
              <a:rPr lang="x-none" altLang="pt-BR" sz="3600" dirty="0" smtClean="0">
                <a:latin typeface="Arial" panose="02080604020202020204" charset="0"/>
              </a:rPr>
              <a:t> </a:t>
            </a:r>
            <a:r>
              <a:rPr lang="x-none" altLang="pt-BR" sz="3600" dirty="0">
                <a:latin typeface="Arial" panose="02080604020202020204" charset="0"/>
              </a:rPr>
              <a:t>Sem</a:t>
            </a:r>
            <a:r>
              <a:rPr lang="pt-BR" sz="3600" dirty="0">
                <a:latin typeface="Arial" panose="02080604020202020204" charset="0"/>
              </a:rPr>
              <a:t> </a:t>
            </a:r>
            <a:r>
              <a:rPr lang="pt-BR" sz="3600" dirty="0" err="1">
                <a:latin typeface="Arial" panose="02080604020202020204" charset="0"/>
              </a:rPr>
              <a:t>Ricks</a:t>
            </a:r>
            <a:r>
              <a:rPr lang="pt-BR" sz="3600" dirty="0">
                <a:latin typeface="Arial" panose="02080604020202020204" charset="0"/>
              </a:rPr>
              <a:t> no time. </a:t>
            </a:r>
            <a:endParaRPr lang="pt-BR" sz="3600" dirty="0">
              <a:latin typeface="Arial" panose="02080604020202020204" charset="0"/>
            </a:endParaRPr>
          </a:p>
          <a:p>
            <a:pPr marL="342900" lvl="0" indent="-342900" algn="ctr" rtl="0">
              <a:lnSpc>
                <a:spcPct val="150000"/>
              </a:lnSpc>
              <a:spcBef>
                <a:spcPts val="0"/>
              </a:spcBef>
              <a:buFont typeface="Wingdings" panose="05000000000000000000" charset="2"/>
              <a:buChar char="ü"/>
            </a:pPr>
            <a:r>
              <a:rPr lang="x-none" altLang="pt-BR" sz="3600" dirty="0" smtClean="0">
                <a:latin typeface="Arial" panose="02080604020202020204" charset="0"/>
              </a:rPr>
              <a:t>N</a:t>
            </a:r>
            <a:r>
              <a:rPr lang="pt-BR" sz="3600" dirty="0" err="1">
                <a:latin typeface="Arial" panose="02080604020202020204" charset="0"/>
              </a:rPr>
              <a:t>enhum</a:t>
            </a:r>
            <a:r>
              <a:rPr lang="pt-BR" sz="3600" dirty="0">
                <a:latin typeface="Arial" panose="02080604020202020204" charset="0"/>
              </a:rPr>
              <a:t> gênio louco construindo tudo do zero. </a:t>
            </a:r>
            <a:endParaRPr lang="pt-BR" sz="3600" dirty="0">
              <a:latin typeface="Arial" panose="02080604020202020204" charset="0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 dirty="0">
                <a:latin typeface="Arial" panose="02080604020202020204" charset="0"/>
              </a:rPr>
              <a:t>=</a:t>
            </a:r>
            <a:endParaRPr lang="x-none" altLang="pt-BR" sz="2400" dirty="0">
              <a:latin typeface="Arial" panose="02080604020202020204" charset="0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3600" dirty="0">
                <a:solidFill>
                  <a:srgbClr val="FF0000"/>
                </a:solidFill>
                <a:latin typeface="Arial" panose="02080604020202020204" charset="0"/>
              </a:rPr>
              <a:t>MAIS PRODUTIVIDADE PARA O TIME!</a:t>
            </a:r>
            <a:endParaRPr lang="x-none" altLang="pt-BR" sz="3600" dirty="0">
              <a:solidFill>
                <a:srgbClr val="FF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49706" y="0"/>
            <a:ext cx="10881159" cy="68249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1000"/>
              <a:buFont typeface="Arial" panose="02080604020202020204" charset="0"/>
              <a:buNone/>
            </a:pPr>
            <a:r>
              <a:rPr lang="pt-BR" sz="4800" dirty="0">
                <a:solidFill>
                  <a:srgbClr val="FF0000"/>
                </a:solidFill>
                <a:latin typeface="Arial" panose="02080604020202020204" charset="0"/>
                <a:sym typeface="+mn-ea"/>
              </a:rPr>
              <a:t>Rick não conseguiu resolver o problema de como trabalhar efetivamente em uma equipe.</a:t>
            </a:r>
            <a:endParaRPr lang="x-none" dirty="0"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Antes de começar...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Créditos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184" name="Shape 184"/>
          <p:cNvSpPr txBox="1"/>
          <p:nvPr/>
        </p:nvSpPr>
        <p:spPr>
          <a:xfrm>
            <a:off x="1983346" y="5107025"/>
            <a:ext cx="9369129" cy="72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p>
            <a:pPr lvl="0" rtl="0">
              <a:spcBef>
                <a:spcPts val="0"/>
              </a:spcBef>
              <a:buNone/>
            </a:pPr>
            <a:r>
              <a:rPr lang="pt-BR" dirty="0">
                <a:latin typeface="Arial" panose="02080604020202020204" charset="0"/>
              </a:rPr>
              <a:t>Disponível em: </a:t>
            </a:r>
            <a:r>
              <a:rPr lang="pt-BR" u="sng" dirty="0">
                <a:solidFill>
                  <a:schemeClr val="hlink"/>
                </a:solidFill>
                <a:latin typeface="Arial" panose="02080604020202020204" charset="0"/>
                <a:hlinkClick r:id="rId3"/>
              </a:rPr>
              <a:t>https://medium.freecodecamp.org/we-fired-our-top-talent-best-decision-we-ever-made-4c0a99728fde</a:t>
            </a:r>
            <a:endParaRPr dirty="0">
              <a:latin typeface="Arial" panose="02080604020202020204" charset="0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915900" y="3462202"/>
            <a:ext cx="10360200" cy="59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marL="0" lvl="0" indent="-69850" algn="ctr" rtl="0">
              <a:lnSpc>
                <a:spcPct val="104000"/>
              </a:lnSpc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 panose="02080604020202020204" charset="0"/>
              </a:rPr>
              <a:t>We</a:t>
            </a:r>
            <a:r>
              <a:rPr lang="pt-BR" sz="2400" b="1" dirty="0">
                <a:solidFill>
                  <a:schemeClr val="dk1"/>
                </a:solidFill>
                <a:latin typeface="Arial" panose="02080604020202020204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Arial" panose="02080604020202020204" charset="0"/>
              </a:rPr>
              <a:t>fired</a:t>
            </a:r>
            <a:r>
              <a:rPr lang="pt-BR" sz="2400" b="1" dirty="0">
                <a:solidFill>
                  <a:schemeClr val="dk1"/>
                </a:solidFill>
                <a:latin typeface="Arial" panose="02080604020202020204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Arial" panose="02080604020202020204" charset="0"/>
              </a:rPr>
              <a:t>our</a:t>
            </a:r>
            <a:r>
              <a:rPr lang="pt-BR" sz="2400" b="1" dirty="0">
                <a:solidFill>
                  <a:schemeClr val="dk1"/>
                </a:solidFill>
                <a:latin typeface="Arial" panose="02080604020202020204" charset="0"/>
              </a:rPr>
              <a:t> top </a:t>
            </a:r>
            <a:r>
              <a:rPr lang="pt-BR" sz="2400" b="1" dirty="0" err="1">
                <a:solidFill>
                  <a:schemeClr val="dk1"/>
                </a:solidFill>
                <a:latin typeface="Arial" panose="02080604020202020204" charset="0"/>
              </a:rPr>
              <a:t>talent</a:t>
            </a:r>
            <a:r>
              <a:rPr lang="pt-BR" sz="2400" b="1" dirty="0">
                <a:solidFill>
                  <a:schemeClr val="dk1"/>
                </a:solidFill>
                <a:latin typeface="Arial" panose="02080604020202020204" charset="0"/>
              </a:rPr>
              <a:t>. Best </a:t>
            </a:r>
            <a:r>
              <a:rPr lang="pt-BR" sz="2400" b="1" dirty="0" err="1">
                <a:solidFill>
                  <a:schemeClr val="dk1"/>
                </a:solidFill>
                <a:latin typeface="Arial" panose="02080604020202020204" charset="0"/>
              </a:rPr>
              <a:t>decision</a:t>
            </a:r>
            <a:r>
              <a:rPr lang="pt-BR" sz="2400" b="1" dirty="0">
                <a:solidFill>
                  <a:schemeClr val="dk1"/>
                </a:solidFill>
                <a:latin typeface="Arial" panose="02080604020202020204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Arial" panose="02080604020202020204" charset="0"/>
              </a:rPr>
              <a:t>we</a:t>
            </a:r>
            <a:r>
              <a:rPr lang="pt-BR" sz="2400" b="1" dirty="0">
                <a:solidFill>
                  <a:schemeClr val="dk1"/>
                </a:solidFill>
                <a:latin typeface="Arial" panose="02080604020202020204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Arial" panose="02080604020202020204" charset="0"/>
              </a:rPr>
              <a:t>ever</a:t>
            </a:r>
            <a:r>
              <a:rPr lang="pt-BR" sz="2400" b="1" dirty="0">
                <a:solidFill>
                  <a:schemeClr val="dk1"/>
                </a:solidFill>
                <a:latin typeface="Arial" panose="02080604020202020204" charset="0"/>
              </a:rPr>
              <a:t> </a:t>
            </a:r>
            <a:r>
              <a:rPr lang="pt-BR" sz="2400" b="1" dirty="0" err="1">
                <a:solidFill>
                  <a:schemeClr val="dk1"/>
                </a:solidFill>
                <a:latin typeface="Arial" panose="02080604020202020204" charset="0"/>
              </a:rPr>
              <a:t>made</a:t>
            </a:r>
            <a:r>
              <a:rPr lang="pt-BR" sz="2400" b="1" dirty="0">
                <a:solidFill>
                  <a:schemeClr val="dk1"/>
                </a:solidFill>
                <a:latin typeface="Arial" panose="02080604020202020204" charset="0"/>
              </a:rPr>
              <a:t>.</a:t>
            </a:r>
            <a:endParaRPr lang="pt-BR" sz="2400" b="1" dirty="0">
              <a:solidFill>
                <a:schemeClr val="dk1"/>
              </a:solidFill>
              <a:latin typeface="Arial" panose="02080604020202020204" charset="0"/>
            </a:endParaRPr>
          </a:p>
          <a:p>
            <a:pPr lvl="0">
              <a:spcBef>
                <a:spcPts val="0"/>
              </a:spcBef>
              <a:buNone/>
            </a:pPr>
            <a:endParaRPr lang="pt-BR" sz="2400" b="1" dirty="0">
              <a:solidFill>
                <a:schemeClr val="dk1"/>
              </a:solidFill>
              <a:latin typeface="UOLtext" charset="0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915900" y="1881150"/>
            <a:ext cx="7712100" cy="46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lvl="0">
              <a:spcBef>
                <a:spcPts val="0"/>
              </a:spcBef>
              <a:buNone/>
            </a:pPr>
            <a:r>
              <a:rPr lang="pt-BR" sz="2200">
                <a:latin typeface="Arial" panose="02080604020202020204" charset="0"/>
              </a:rPr>
              <a:t>Apresentação baseada no artigo:</a:t>
            </a:r>
            <a:endParaRPr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Era pós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Rick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02" name="Shape 302"/>
          <p:cNvSpPr txBox="1"/>
          <p:nvPr/>
        </p:nvSpPr>
        <p:spPr>
          <a:xfrm>
            <a:off x="838075" y="218185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3200" dirty="0">
                <a:latin typeface="Arial" panose="02080604020202020204" charset="0"/>
              </a:rPr>
              <a:t>Demorou um tempo para a equipe chocada reunir-se e de fato, </a:t>
            </a:r>
            <a:r>
              <a:rPr lang="pt-BR" sz="3200" b="1" dirty="0">
                <a:latin typeface="Arial" panose="02080604020202020204" charset="0"/>
              </a:rPr>
              <a:t>colaborarem. </a:t>
            </a:r>
            <a:endParaRPr lang="pt-BR" sz="3200" b="1" dirty="0" smtClean="0">
              <a:latin typeface="Arial" panose="02080604020202020204" charset="0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3200" b="1" dirty="0" smtClean="0">
                <a:latin typeface="Arial" panose="02080604020202020204" charset="0"/>
              </a:rPr>
              <a:t>Mas </a:t>
            </a:r>
            <a:r>
              <a:rPr lang="pt-BR" sz="3200" b="1" dirty="0">
                <a:latin typeface="Arial" panose="02080604020202020204" charset="0"/>
              </a:rPr>
              <a:t>as coisas começaram a mudar</a:t>
            </a:r>
            <a:r>
              <a:rPr lang="pt-BR" sz="3200" dirty="0">
                <a:latin typeface="Arial" panose="02080604020202020204" charset="0"/>
              </a:rPr>
              <a:t>:</a:t>
            </a:r>
            <a:endParaRPr lang="pt-BR" sz="3200" dirty="0">
              <a:latin typeface="Arial" panose="02080604020202020204" charset="0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>
              <a:latin typeface="Arial" panose="02080604020202020204" charset="0"/>
            </a:endParaRPr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sz="2400" dirty="0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Era pós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Rick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02" name="Shape 302"/>
          <p:cNvSpPr txBox="1"/>
          <p:nvPr/>
        </p:nvSpPr>
        <p:spPr>
          <a:xfrm>
            <a:off x="838075" y="218185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buFont typeface="Arial" panose="02080604020202020204" charset="0"/>
              <a:buChar char="•"/>
            </a:pPr>
            <a:r>
              <a:rPr lang="pt-BR" sz="3200" dirty="0" smtClean="0">
                <a:latin typeface="UOLtext" charset="0"/>
                <a:sym typeface="+mn-ea"/>
              </a:rPr>
              <a:t>Um </a:t>
            </a:r>
            <a:r>
              <a:rPr lang="pt-BR" sz="3200" dirty="0">
                <a:latin typeface="UOLtext" charset="0"/>
                <a:sym typeface="+mn-ea"/>
              </a:rPr>
              <a:t>produto substituto pelo o de Rick;</a:t>
            </a:r>
            <a:endParaRPr sz="2400" dirty="0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Era pós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Rick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02" name="Shape 302"/>
          <p:cNvSpPr txBox="1"/>
          <p:nvPr/>
        </p:nvSpPr>
        <p:spPr>
          <a:xfrm>
            <a:off x="838075" y="218185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marL="4191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80604020202020204" charset="0"/>
              <a:buChar char="•"/>
            </a:pPr>
            <a:r>
              <a:rPr lang="pt-BR" sz="3200" dirty="0">
                <a:latin typeface="UOLtext" charset="0"/>
                <a:sym typeface="+mn-ea"/>
              </a:rPr>
              <a:t>Sem componentes muito personalizados ou do zero. Soluções pré-prontas poderiam ser adotadas (frameworks</a:t>
            </a:r>
            <a:r>
              <a:rPr lang="pt-BR" sz="3200" dirty="0" smtClean="0">
                <a:latin typeface="UOLtext" charset="0"/>
                <a:sym typeface="+mn-ea"/>
              </a:rPr>
              <a:t>);</a:t>
            </a:r>
            <a:endParaRPr sz="2400" dirty="0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Era pós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Rick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marL="4191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80604020202020204" charset="0"/>
              <a:buChar char="•"/>
            </a:pPr>
            <a:r>
              <a:rPr lang="pt-BR" sz="3200" dirty="0">
                <a:sym typeface="+mn-ea"/>
              </a:rPr>
              <a:t>Apoio ao patrocinador para remover/desligar itens obsoletos/desnecessários</a:t>
            </a:r>
            <a:r>
              <a:rPr lang="pt-BR" sz="3200" dirty="0" smtClean="0">
                <a:sym typeface="+mn-ea"/>
              </a:rPr>
              <a:t>;</a:t>
            </a:r>
            <a:endParaRPr lang="pt-BR" sz="32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Era pós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Rick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marL="533400" lvl="0" indent="-457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80604020202020204" charset="0"/>
              <a:buChar char="•"/>
            </a:pPr>
            <a:r>
              <a:rPr lang="pt-BR" sz="3200" dirty="0">
                <a:latin typeface="UOLtext" charset="0"/>
                <a:sym typeface="+mn-ea"/>
              </a:rPr>
              <a:t>Entregas </a:t>
            </a:r>
            <a:r>
              <a:rPr lang="pt-BR" sz="3200" dirty="0">
                <a:solidFill>
                  <a:schemeClr val="dk1"/>
                </a:solidFill>
                <a:latin typeface="UOLtext" charset="0"/>
                <a:sym typeface="+mn-ea"/>
              </a:rPr>
              <a:t>menores e </a:t>
            </a:r>
            <a:r>
              <a:rPr lang="pt-BR" sz="3200" dirty="0">
                <a:latin typeface="UOLtext" charset="0"/>
                <a:sym typeface="+mn-ea"/>
              </a:rPr>
              <a:t>constantes;</a:t>
            </a:r>
            <a:endParaRPr sz="3200" dirty="0">
              <a:latin typeface="UOLtext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635" y="1270"/>
            <a:ext cx="12180570" cy="6892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9600" dirty="0">
              <a:solidFill>
                <a:srgbClr val="C00000"/>
              </a:solidFill>
              <a:latin typeface="Arial" panose="0208060402020202020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dirty="0">
                <a:solidFill>
                  <a:srgbClr val="C00000"/>
                </a:solidFill>
                <a:latin typeface="Arial" panose="02080604020202020204" charset="0"/>
                <a:sym typeface="+mn-ea"/>
              </a:rPr>
              <a:t>5 ANOS</a:t>
            </a:r>
            <a:endParaRPr lang="x-none" altLang="pt-BR" sz="9600" dirty="0">
              <a:solidFill>
                <a:srgbClr val="C00000"/>
              </a:solidFill>
              <a:latin typeface="Arial" panose="02080604020202020204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dirty="0">
                <a:solidFill>
                  <a:srgbClr val="C00000"/>
                </a:solidFill>
                <a:latin typeface="Arial" panose="02080604020202020204" charset="0"/>
                <a:sym typeface="+mn-ea"/>
              </a:rPr>
              <a:t>por</a:t>
            </a:r>
            <a:endParaRPr lang="x-none" altLang="pt-BR" sz="9600" dirty="0">
              <a:solidFill>
                <a:srgbClr val="C00000"/>
              </a:solidFill>
              <a:latin typeface="Arial" panose="02080604020202020204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dirty="0">
                <a:solidFill>
                  <a:srgbClr val="C00000"/>
                </a:solidFill>
                <a:latin typeface="Arial" panose="02080604020202020204" charset="0"/>
              </a:rPr>
              <a:t>6 meses</a:t>
            </a:r>
            <a:endParaRPr lang="pt-BR" altLang="pt-BR" sz="9600" dirty="0">
              <a:solidFill>
                <a:srgbClr val="C00000"/>
              </a:solidFill>
              <a:latin typeface="Arial" panose="02080604020202020204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pt-BR" altLang="pt-BR" sz="9600" dirty="0">
              <a:solidFill>
                <a:srgbClr val="C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127000" y="12700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682171" y="3223984"/>
            <a:ext cx="6868584" cy="168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00"/>
              </a:lnSpc>
            </a:pPr>
            <a:r>
              <a:rPr lang="x-none" altLang="pt-BR" sz="60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</a:rPr>
              <a:t>Como fugir disso?</a:t>
            </a:r>
            <a:endParaRPr lang="x-none" altLang="pt-BR" sz="6000" b="1" spc="-150" dirty="0">
              <a:solidFill>
                <a:srgbClr val="EAAD00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39289" y="301407"/>
            <a:ext cx="5244524" cy="5244524"/>
          </a:xfrm>
          <a:prstGeom prst="ellips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7026102" y="4318620"/>
            <a:ext cx="3753452" cy="3722730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/>
          <p:cNvSpPr/>
          <p:nvPr/>
        </p:nvSpPr>
        <p:spPr>
          <a:xfrm rot="1026914">
            <a:off x="10209085" y="4923012"/>
            <a:ext cx="2366866" cy="1878943"/>
          </a:xfrm>
          <a:prstGeom prst="triangl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6157988" y="5897439"/>
            <a:ext cx="1565046" cy="1552236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Como fugir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disso?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600" b="1" dirty="0">
                <a:solidFill>
                  <a:srgbClr val="C00000"/>
                </a:solidFill>
                <a:latin typeface="Arial" panose="02080604020202020204" charset="0"/>
              </a:rPr>
              <a:t>NÃO</a:t>
            </a:r>
            <a:r>
              <a:rPr lang="pt-BR" sz="2600" b="1" dirty="0">
                <a:solidFill>
                  <a:schemeClr val="dk1"/>
                </a:solidFill>
                <a:latin typeface="Arial" panose="02080604020202020204" charset="0"/>
              </a:rPr>
              <a:t> a cultura de dependência</a:t>
            </a:r>
            <a:r>
              <a:rPr lang="x-none" altLang="pt-BR" sz="2600" b="1" dirty="0">
                <a:solidFill>
                  <a:schemeClr val="dk1"/>
                </a:solidFill>
                <a:latin typeface="Arial" panose="02080604020202020204" charset="0"/>
              </a:rPr>
              <a:t>: </a:t>
            </a:r>
            <a:r>
              <a:rPr lang="x-none" altLang="pt-BR" sz="2600" dirty="0">
                <a:solidFill>
                  <a:schemeClr val="dk1"/>
                </a:solidFill>
                <a:latin typeface="Arial" panose="02080604020202020204" charset="0"/>
              </a:rPr>
              <a:t>Sem ninjas.</a:t>
            </a:r>
            <a:endParaRPr sz="2600" dirty="0">
              <a:solidFill>
                <a:schemeClr val="dk1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Como fugir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disso?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600" b="1">
                <a:solidFill>
                  <a:srgbClr val="C00000"/>
                </a:solidFill>
                <a:latin typeface="Arial" panose="02080604020202020204" charset="0"/>
                <a:sym typeface="+mn-ea"/>
              </a:rPr>
              <a:t>NÃO</a:t>
            </a:r>
            <a:r>
              <a:rPr 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 a cultura de dependência</a:t>
            </a:r>
            <a:r>
              <a:rPr lang="x-none" alt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: </a:t>
            </a:r>
            <a:r>
              <a:rPr lang="x-none" alt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Sem ninjas.</a:t>
            </a:r>
            <a:endParaRPr lang="x-none" altLang="pt-BR"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600" b="1">
                <a:solidFill>
                  <a:srgbClr val="C00000"/>
                </a:solidFill>
                <a:latin typeface="Arial" panose="02080604020202020204" charset="0"/>
                <a:sym typeface="+mn-ea"/>
              </a:rPr>
              <a:t>NÃO </a:t>
            </a:r>
            <a:r>
              <a:rPr 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ao código sem manutenção</a:t>
            </a:r>
            <a:r>
              <a:rPr lang="x-none" alt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: </a:t>
            </a:r>
            <a:r>
              <a:rPr lang="x-none" alt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Documentação</a:t>
            </a:r>
            <a:r>
              <a:rPr 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. </a:t>
            </a:r>
            <a:endParaRPr lang="pt-BR"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600" dirty="0">
              <a:solidFill>
                <a:schemeClr val="dk1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Como fugir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disso?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600" b="1">
                <a:solidFill>
                  <a:srgbClr val="C00000"/>
                </a:solidFill>
                <a:latin typeface="Arial" panose="02080604020202020204" charset="0"/>
                <a:sym typeface="+mn-ea"/>
              </a:rPr>
              <a:t>NÃO</a:t>
            </a:r>
            <a:r>
              <a:rPr 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 a cultura de dependência</a:t>
            </a:r>
            <a:r>
              <a:rPr lang="x-none" alt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: </a:t>
            </a:r>
            <a:r>
              <a:rPr lang="x-none" alt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Sem ninjas.</a:t>
            </a:r>
            <a:endParaRPr lang="x-none" altLang="pt-BR"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600" b="1">
                <a:solidFill>
                  <a:srgbClr val="C00000"/>
                </a:solidFill>
                <a:latin typeface="Arial" panose="02080604020202020204" charset="0"/>
                <a:sym typeface="+mn-ea"/>
              </a:rPr>
              <a:t>NÃO </a:t>
            </a:r>
            <a:r>
              <a:rPr 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ao código sem manutenção</a:t>
            </a:r>
            <a:r>
              <a:rPr lang="x-none" alt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: </a:t>
            </a:r>
            <a:r>
              <a:rPr lang="x-none" alt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Documentação</a:t>
            </a:r>
            <a:r>
              <a:rPr 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. </a:t>
            </a:r>
            <a:endParaRPr lang="pt-BR"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r>
              <a:rPr lang="pt-BR" sz="2600" b="1">
                <a:solidFill>
                  <a:srgbClr val="C00000"/>
                </a:solidFill>
                <a:latin typeface="Arial" panose="02080604020202020204" charset="0"/>
                <a:sym typeface="+mn-ea"/>
              </a:rPr>
              <a:t>NÃO </a:t>
            </a:r>
            <a:r>
              <a:rPr 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a personalidade destrutiva: </a:t>
            </a:r>
            <a:r>
              <a:rPr lang="x-none" alt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Colaboração</a:t>
            </a:r>
            <a:r>
              <a:rPr 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.</a:t>
            </a:r>
            <a:endParaRPr sz="2600" dirty="0">
              <a:solidFill>
                <a:schemeClr val="dk1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127000" y="12700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682171" y="3223984"/>
            <a:ext cx="6868584" cy="168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00"/>
              </a:lnSpc>
            </a:pPr>
            <a:r>
              <a:rPr lang="x-none" altLang="pt-BR" sz="60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Case:</a:t>
            </a:r>
            <a:endParaRPr lang="x-none" altLang="pt-BR" sz="60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  <a:p>
            <a:pPr>
              <a:lnSpc>
                <a:spcPts val="5700"/>
              </a:lnSpc>
            </a:pPr>
            <a:r>
              <a:rPr lang="x-none" altLang="pt-BR" sz="60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</a:rPr>
              <a:t>Rick</a:t>
            </a:r>
            <a:endParaRPr lang="x-none" altLang="pt-BR" sz="6000" b="1" spc="-150" dirty="0">
              <a:solidFill>
                <a:srgbClr val="EAAD00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39289" y="301407"/>
            <a:ext cx="5244524" cy="5244524"/>
          </a:xfrm>
          <a:prstGeom prst="ellips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7026102" y="4318620"/>
            <a:ext cx="3753452" cy="3722730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/>
          <p:cNvSpPr/>
          <p:nvPr/>
        </p:nvSpPr>
        <p:spPr>
          <a:xfrm rot="1026914">
            <a:off x="10209085" y="4923012"/>
            <a:ext cx="2366866" cy="1878943"/>
          </a:xfrm>
          <a:prstGeom prst="triangl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6157988" y="5897439"/>
            <a:ext cx="1565046" cy="1552236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Como fugir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disso?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600" b="1">
                <a:solidFill>
                  <a:srgbClr val="C00000"/>
                </a:solidFill>
                <a:latin typeface="Arial" panose="02080604020202020204" charset="0"/>
                <a:sym typeface="+mn-ea"/>
              </a:rPr>
              <a:t>NÃO</a:t>
            </a:r>
            <a:r>
              <a:rPr 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 a cultura de dependência</a:t>
            </a:r>
            <a:r>
              <a:rPr lang="x-none" alt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: </a:t>
            </a:r>
            <a:r>
              <a:rPr lang="x-none" alt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Sem ninjas.</a:t>
            </a:r>
            <a:endParaRPr lang="x-none" altLang="pt-BR"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600" b="1">
                <a:solidFill>
                  <a:srgbClr val="C00000"/>
                </a:solidFill>
                <a:latin typeface="Arial" panose="02080604020202020204" charset="0"/>
                <a:sym typeface="+mn-ea"/>
              </a:rPr>
              <a:t>NÃO </a:t>
            </a:r>
            <a:r>
              <a:rPr 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ao código sem manutenção</a:t>
            </a:r>
            <a:r>
              <a:rPr lang="x-none" alt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: </a:t>
            </a:r>
            <a:r>
              <a:rPr lang="x-none" alt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Documentação</a:t>
            </a:r>
            <a:r>
              <a:rPr 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. </a:t>
            </a:r>
            <a:endParaRPr lang="pt-BR"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600">
              <a:solidFill>
                <a:schemeClr val="dk1"/>
              </a:solidFill>
              <a:latin typeface="Arial" panose="02080604020202020204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r>
              <a:rPr lang="pt-BR" sz="2600" b="1">
                <a:solidFill>
                  <a:srgbClr val="C00000"/>
                </a:solidFill>
                <a:latin typeface="Arial" panose="02080604020202020204" charset="0"/>
                <a:sym typeface="+mn-ea"/>
              </a:rPr>
              <a:t>NÃO </a:t>
            </a:r>
            <a:r>
              <a:rPr 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a personalidade destrutiva: </a:t>
            </a:r>
            <a:r>
              <a:rPr lang="x-none" alt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Colaboração</a:t>
            </a:r>
            <a:r>
              <a:rPr 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.</a:t>
            </a:r>
            <a:endParaRPr lang="pt-BR" sz="2600">
              <a:solidFill>
                <a:schemeClr val="dk1"/>
              </a:solidFill>
              <a:latin typeface="Arial" panose="02080604020202020204" charset="0"/>
              <a:sym typeface="+mn-e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lang="pt-BR" sz="2600">
              <a:solidFill>
                <a:schemeClr val="dk1"/>
              </a:solidFill>
              <a:latin typeface="Arial" panose="02080604020202020204" charset="0"/>
              <a:sym typeface="+mn-e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r>
              <a:rPr lang="pt-BR" sz="2600" b="1">
                <a:solidFill>
                  <a:srgbClr val="C00000"/>
                </a:solidFill>
                <a:latin typeface="Arial" panose="02080604020202020204" charset="0"/>
                <a:sym typeface="+mn-ea"/>
              </a:rPr>
              <a:t>NÃO </a:t>
            </a:r>
            <a:r>
              <a:rPr lang="pt-BR" sz="2600" b="1">
                <a:solidFill>
                  <a:schemeClr val="dk1"/>
                </a:solidFill>
                <a:latin typeface="Arial" panose="02080604020202020204" charset="0"/>
                <a:sym typeface="+mn-ea"/>
              </a:rPr>
              <a:t>a exclusão de responsabilidade: </a:t>
            </a:r>
            <a:r>
              <a:rPr lang="x-none" alt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fail fast &amp; learn fast</a:t>
            </a:r>
            <a:r>
              <a:rPr lang="pt-BR" sz="2600">
                <a:solidFill>
                  <a:schemeClr val="dk1"/>
                </a:solidFill>
                <a:latin typeface="Arial" panose="02080604020202020204" charset="0"/>
                <a:sym typeface="+mn-ea"/>
              </a:rPr>
              <a:t>.</a:t>
            </a:r>
            <a:endParaRPr sz="2600" dirty="0">
              <a:solidFill>
                <a:schemeClr val="dk1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Como fugir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disso?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4" name="Shape 302"/>
          <p:cNvSpPr txBox="1"/>
          <p:nvPr/>
        </p:nvSpPr>
        <p:spPr>
          <a:xfrm>
            <a:off x="838075" y="129345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marL="533400" lvl="0" indent="-457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80604020202020204" charset="0"/>
              <a:buChar char="•"/>
            </a:pPr>
            <a:r>
              <a:rPr lang="pt-BR" sz="3200" dirty="0" smtClean="0">
                <a:latin typeface="Arial" panose="02080604020202020204" charset="0"/>
                <a:sym typeface="+mn-ea"/>
              </a:rPr>
              <a:t>Um plano de renovação/condução de T.I de longo prazo ligado a uma estratégia;</a:t>
            </a:r>
            <a:endParaRPr sz="3200" dirty="0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Como fugir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disso?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2" name="Shape 302"/>
          <p:cNvSpPr txBox="1"/>
          <p:nvPr/>
        </p:nvSpPr>
        <p:spPr>
          <a:xfrm>
            <a:off x="838075" y="129345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marL="533400" lvl="0" indent="-4572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80604020202020204" charset="0"/>
              <a:buChar char="•"/>
            </a:pPr>
            <a:r>
              <a:rPr lang="pt-BR" sz="3200" dirty="0" smtClean="0">
                <a:latin typeface="Arial" panose="02080604020202020204" charset="0"/>
                <a:sym typeface="+mn-ea"/>
              </a:rPr>
              <a:t>A busca por uma plataforma/diretriz tecnológica simples e unificada;</a:t>
            </a:r>
            <a:endParaRPr sz="3200" dirty="0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920" y="-92075"/>
            <a:ext cx="9410065" cy="704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464" y="-9993"/>
            <a:ext cx="10261032" cy="6840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-951865"/>
            <a:ext cx="5790565" cy="8761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Como fugir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disso? Bônus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02" name="Shape 302"/>
          <p:cNvSpPr txBox="1"/>
          <p:nvPr/>
        </p:nvSpPr>
        <p:spPr>
          <a:xfrm>
            <a:off x="-35560" y="2038350"/>
            <a:ext cx="12200255" cy="3575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marL="76200" lvl="0" indent="0" algn="ctr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80604020202020204" charset="0"/>
              <a:buNone/>
            </a:pPr>
            <a:r>
              <a:rPr lang="x-none" sz="8000" dirty="0">
                <a:latin typeface="UOLtext" charset="0"/>
                <a:sym typeface="+mn-ea"/>
              </a:rPr>
              <a:t>Fast Feedback</a:t>
            </a:r>
            <a:endParaRPr lang="x-none" sz="8000" dirty="0"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-32998"/>
            <a:ext cx="11389614" cy="6890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" y="6543205"/>
            <a:ext cx="11128734" cy="377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407035" y="421005"/>
            <a:ext cx="627062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pt-BR" sz="3200" b="1" spc="-150" dirty="0">
                <a:solidFill>
                  <a:schemeClr val="bg2">
                    <a:lumMod val="50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Como fugir </a:t>
            </a:r>
            <a:r>
              <a:rPr lang="x-none" altLang="pt-BR" sz="32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  <a:sym typeface="+mn-ea"/>
              </a:rPr>
              <a:t>disso? Bônus</a:t>
            </a:r>
            <a:endParaRPr lang="x-none" altLang="pt-BR" sz="32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278671" y="1016006"/>
            <a:ext cx="4386214" cy="0"/>
          </a:xfrm>
          <a:prstGeom prst="line">
            <a:avLst/>
          </a:prstGeom>
          <a:ln w="28575">
            <a:solidFill>
              <a:srgbClr val="EAAD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456546"/>
            <a:ext cx="662204" cy="173318"/>
          </a:xfrm>
          <a:prstGeom prst="rect">
            <a:avLst/>
          </a:prstGeom>
        </p:spPr>
      </p:pic>
      <p:sp>
        <p:nvSpPr>
          <p:cNvPr id="302" name="Shape 302"/>
          <p:cNvSpPr txBox="1"/>
          <p:nvPr/>
        </p:nvSpPr>
        <p:spPr>
          <a:xfrm>
            <a:off x="-35560" y="2038350"/>
            <a:ext cx="12200255" cy="35756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p>
            <a:pPr marL="76200" lvl="0" indent="0" algn="ctr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80604020202020204" charset="0"/>
              <a:buNone/>
            </a:pPr>
            <a:r>
              <a:rPr lang="x-none" sz="8000" dirty="0">
                <a:latin typeface="UOLtext" charset="0"/>
                <a:sym typeface="+mn-ea"/>
              </a:rPr>
              <a:t>Team Build</a:t>
            </a:r>
            <a:endParaRPr lang="x-none" sz="8000" dirty="0"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2400" dirty="0">
                <a:solidFill>
                  <a:srgbClr val="C00000"/>
                </a:solidFill>
                <a:latin typeface="UOLtext" charset="0"/>
              </a:rPr>
              <a:t>co:lab</a:t>
            </a:r>
          </a:p>
        </p:txBody>
      </p:sp>
      <p:pic>
        <p:nvPicPr>
          <p:cNvPr id="2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80" y="1282830"/>
            <a:ext cx="10743119" cy="6024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2400" dirty="0">
                <a:solidFill>
                  <a:srgbClr val="C00000"/>
                </a:solidFill>
                <a:latin typeface="UOLtext" charset="0"/>
              </a:rPr>
              <a:t>co:lab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8903" y="1274816"/>
            <a:ext cx="9932754" cy="5583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2400">
                <a:solidFill>
                  <a:srgbClr val="C00000"/>
                </a:solidFill>
              </a:rPr>
              <a:t>co:lab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779" y="1303602"/>
            <a:ext cx="9533002" cy="5361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0"/>
            <a:ext cx="9142730" cy="9142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0"/>
            <a:ext cx="9142730" cy="9142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0"/>
            <a:ext cx="9133205" cy="913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127000" y="12700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682171" y="3223984"/>
            <a:ext cx="6868584" cy="168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00"/>
              </a:lnSpc>
            </a:pPr>
            <a:r>
              <a:rPr lang="x-none" altLang="pt-BR" sz="60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</a:rPr>
              <a:t>E o que temos conseguido?</a:t>
            </a:r>
            <a:endParaRPr lang="x-none" altLang="pt-BR" sz="6000" b="1" spc="-150" dirty="0">
              <a:solidFill>
                <a:srgbClr val="EAAD00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39289" y="301407"/>
            <a:ext cx="5244524" cy="5244524"/>
          </a:xfrm>
          <a:prstGeom prst="ellips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7026102" y="4318620"/>
            <a:ext cx="3753452" cy="3722730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/>
          <p:cNvSpPr/>
          <p:nvPr/>
        </p:nvSpPr>
        <p:spPr>
          <a:xfrm rot="1026914">
            <a:off x="10209085" y="4923012"/>
            <a:ext cx="2366866" cy="1878943"/>
          </a:xfrm>
          <a:prstGeom prst="triangl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6157988" y="5897439"/>
            <a:ext cx="1565046" cy="1552236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375" y="-168442"/>
            <a:ext cx="12524356" cy="7026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743"/>
            <a:ext cx="12192000" cy="6861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895" y="-88359"/>
            <a:ext cx="12387357" cy="69463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6252" y="-168442"/>
            <a:ext cx="12671911" cy="7150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  <a:latin typeface="Arial" panose="0208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FF0000"/>
                </a:solidFill>
                <a:effectLst/>
                <a:latin typeface="Arial" panose="02080604020202020204" charset="0"/>
              </a:rPr>
              <a:t>"Vocês nunca poderão entender nada do que criei. Eu sou Albert F *** ing Einstein e vocês são todos macacos que estão me</a:t>
            </a:r>
            <a:r>
              <a:rPr lang="x-none" altLang="pt-BR" sz="3600">
                <a:solidFill>
                  <a:srgbClr val="FF0000"/>
                </a:solidFill>
                <a:effectLst/>
                <a:latin typeface="Arial" panose="02080604020202020204" charset="0"/>
              </a:rPr>
              <a:t>ch</a:t>
            </a:r>
            <a:r>
              <a:rPr lang="pt-BR" sz="3600">
                <a:solidFill>
                  <a:srgbClr val="FF0000"/>
                </a:solidFill>
                <a:effectLst/>
                <a:latin typeface="Arial" panose="02080604020202020204" charset="0"/>
              </a:rPr>
              <a:t>endo na sujeira!".</a:t>
            </a:r>
            <a:endParaRPr lang="pt-BR" sz="3600">
              <a:solidFill>
                <a:srgbClr val="FF0000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31960" y="4589640"/>
            <a:ext cx="10514520" cy="1499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48" name="Shape 348"/>
          <p:cNvSpPr txBox="1"/>
          <p:nvPr/>
        </p:nvSpPr>
        <p:spPr>
          <a:xfrm>
            <a:off x="1227220" y="675300"/>
            <a:ext cx="10119259" cy="550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3600" dirty="0">
                <a:solidFill>
                  <a:schemeClr val="dk1"/>
                </a:solidFill>
                <a:latin typeface="Arial" panose="02080604020202020204" charset="0"/>
              </a:rPr>
              <a:t>A força de um time não é resultado do talento individual dos membros que o compõem e sim, a sua colaboração, </a:t>
            </a:r>
            <a:r>
              <a:rPr lang="pt-BR" sz="3600" dirty="0" smtClean="0">
                <a:solidFill>
                  <a:schemeClr val="dk1"/>
                </a:solidFill>
                <a:latin typeface="Arial" panose="02080604020202020204" charset="0"/>
              </a:rPr>
              <a:t>persistência </a:t>
            </a:r>
            <a:r>
              <a:rPr lang="pt-BR" sz="3600" dirty="0">
                <a:solidFill>
                  <a:schemeClr val="dk1"/>
                </a:solidFill>
                <a:latin typeface="Arial" panose="02080604020202020204" charset="0"/>
              </a:rPr>
              <a:t>e respeito mútuo.</a:t>
            </a:r>
            <a:endParaRPr sz="2000" dirty="0">
              <a:latin typeface="Arial" panose="02080604020202020204" charset="0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0" y="903000"/>
            <a:ext cx="12192000" cy="70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800" b="1" dirty="0">
                <a:solidFill>
                  <a:schemeClr val="dk1"/>
                </a:solidFill>
                <a:latin typeface="UOLtext" charset="0"/>
              </a:rPr>
              <a:t>Em síntese: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 descr="team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-5715"/>
            <a:ext cx="12219305" cy="6882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/>
          <p:cNvSpPr txBox="1"/>
          <p:nvPr/>
        </p:nvSpPr>
        <p:spPr>
          <a:xfrm>
            <a:off x="682171" y="3223984"/>
            <a:ext cx="6868584" cy="168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00"/>
              </a:lnSpc>
            </a:pPr>
            <a:endParaRPr lang="pt-BR" sz="6000" b="1" spc="-150" dirty="0">
              <a:solidFill>
                <a:schemeClr val="bg2">
                  <a:lumMod val="50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  <a:p>
            <a:pPr>
              <a:lnSpc>
                <a:spcPts val="5700"/>
              </a:lnSpc>
            </a:pPr>
            <a:r>
              <a:rPr lang="x-none" altLang="pt-BR" sz="6000" b="1" spc="-150" dirty="0">
                <a:solidFill>
                  <a:srgbClr val="EAAD00"/>
                </a:solidFill>
                <a:latin typeface="Arial" panose="02080604020202020204" charset="0"/>
                <a:cs typeface="Arial" panose="02080604020202020204" charset="0"/>
              </a:rPr>
              <a:t>Dúvidas?</a:t>
            </a:r>
            <a:endParaRPr lang="x-none" altLang="pt-BR" sz="6000" b="1" spc="-150" dirty="0">
              <a:solidFill>
                <a:srgbClr val="EAAD00"/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8239289" y="301407"/>
            <a:ext cx="5244524" cy="5244524"/>
          </a:xfrm>
          <a:prstGeom prst="ellips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sosceles Triangle 9"/>
          <p:cNvSpPr/>
          <p:nvPr/>
        </p:nvSpPr>
        <p:spPr>
          <a:xfrm rot="20301457">
            <a:off x="9488302" y="-1280780"/>
            <a:ext cx="3808434" cy="3023336"/>
          </a:xfrm>
          <a:prstGeom prst="triangl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7026102" y="4318620"/>
            <a:ext cx="3753452" cy="3722730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Isosceles Triangle 11"/>
          <p:cNvSpPr/>
          <p:nvPr/>
        </p:nvSpPr>
        <p:spPr>
          <a:xfrm rot="1026914">
            <a:off x="10209085" y="4923012"/>
            <a:ext cx="2366866" cy="1878943"/>
          </a:xfrm>
          <a:prstGeom prst="triangl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/>
          <p:cNvSpPr/>
          <p:nvPr/>
        </p:nvSpPr>
        <p:spPr>
          <a:xfrm>
            <a:off x="8902828" y="-851296"/>
            <a:ext cx="2164368" cy="2164368"/>
          </a:xfrm>
          <a:prstGeom prst="ellipse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6157988" y="5897439"/>
            <a:ext cx="1565046" cy="1552236"/>
          </a:xfrm>
          <a:prstGeom prst="rect">
            <a:avLst/>
          </a:prstGeom>
          <a:noFill/>
          <a:ln w="19050">
            <a:solidFill>
              <a:srgbClr val="F2B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a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035" y="-1685290"/>
            <a:ext cx="12840970" cy="8577580"/>
          </a:xfrm>
          <a:prstGeom prst="rect">
            <a:avLst/>
          </a:prstGeom>
        </p:spPr>
      </p:pic>
      <p:sp>
        <p:nvSpPr>
          <p:cNvPr id="369" name="Shape 369"/>
          <p:cNvSpPr/>
          <p:nvPr/>
        </p:nvSpPr>
        <p:spPr>
          <a:xfrm>
            <a:off x="838200" y="3088005"/>
            <a:ext cx="10514330" cy="376618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800" b="1" dirty="0">
                <a:latin typeface="Arial" panose="02080604020202020204" charset="0"/>
              </a:rPr>
              <a:t>co:lab</a:t>
            </a:r>
            <a:endParaRPr lang="x-none" altLang="pt-BR" sz="2800" b="1" dirty="0">
              <a:latin typeface="Arial" panose="02080604020202020204" charset="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 dirty="0">
                <a:latin typeface="Arial" panose="02080604020202020204" charset="0"/>
              </a:rPr>
              <a:t>CO:MPARTILHAR + CO:LABORAR = </a:t>
            </a:r>
            <a:r>
              <a:rPr lang="x-none" altLang="pt-BR" sz="2000" dirty="0">
                <a:solidFill>
                  <a:srgbClr val="C00000"/>
                </a:solidFill>
                <a:latin typeface="Arial" panose="02080604020202020204" charset="0"/>
              </a:rPr>
              <a:t>&lt;3</a:t>
            </a:r>
            <a:endParaRPr lang="x-none" altLang="pt-BR" sz="2000" dirty="0">
              <a:solidFill>
                <a:srgbClr val="C00000"/>
              </a:solidFill>
              <a:latin typeface="Arial" panose="02080604020202020204" charset="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 dirty="0">
                <a:solidFill>
                  <a:srgbClr val="C00000"/>
                </a:solidFill>
                <a:latin typeface="Arial" panose="02080604020202020204" charset="0"/>
              </a:rPr>
              <a:t>uol.com/colab</a:t>
            </a:r>
            <a:endParaRPr lang="x-none" altLang="pt-BR" sz="2000" dirty="0">
              <a:solidFill>
                <a:srgbClr val="C00000"/>
              </a:solidFill>
              <a:latin typeface="Arial" panose="02080604020202020204" charset="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 dirty="0">
                <a:solidFill>
                  <a:srgbClr val="C00000"/>
                </a:solidFill>
                <a:latin typeface="Arial" panose="02080604020202020204" charset="0"/>
              </a:rPr>
              <a:t>l-colab</a:t>
            </a:r>
            <a:endParaRPr lang="x-none" altLang="pt-BR" sz="2000" dirty="0">
              <a:solidFill>
                <a:srgbClr val="C00000"/>
              </a:solidFill>
              <a:latin typeface="Arial" panose="0208060402020202020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latin typeface="Arial" panose="02080604020202020204" charset="0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3000" dirty="0">
              <a:latin typeface="Arial" panose="02080604020202020204" charset="0"/>
              <a:ea typeface="Verdana"/>
              <a:cs typeface="Verdana"/>
              <a:sym typeface="Verdan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33020" y="2025650"/>
            <a:ext cx="12851130" cy="155448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x-none" altLang="pt-BR" sz="9600" dirty="0">
                <a:solidFill>
                  <a:schemeClr val="accent4"/>
                </a:solidFill>
                <a:effectLst/>
                <a:latin typeface="Arial" panose="02080604020202020204" charset="0"/>
                <a:sym typeface="+mn-ea"/>
              </a:rPr>
              <a:t>o</a:t>
            </a:r>
            <a:r>
              <a:rPr lang="pt-BR" sz="9600" dirty="0">
                <a:solidFill>
                  <a:schemeClr val="accent4"/>
                </a:solidFill>
                <a:effectLst/>
                <a:latin typeface="Arial" panose="02080604020202020204" charset="0"/>
                <a:sym typeface="+mn-ea"/>
              </a:rPr>
              <a:t>brigado</a:t>
            </a:r>
            <a:r>
              <a:rPr lang="x-none" altLang="pt-BR" sz="9600" dirty="0">
                <a:solidFill>
                  <a:schemeClr val="accent4"/>
                </a:solidFill>
                <a:effectLst/>
                <a:latin typeface="Arial" panose="02080604020202020204" charset="0"/>
                <a:sym typeface="+mn-ea"/>
              </a:rPr>
              <a:t>!</a:t>
            </a:r>
            <a:endParaRPr lang="x-none" altLang="pt-BR" sz="9600" dirty="0">
              <a:solidFill>
                <a:schemeClr val="accent4"/>
              </a:solidFill>
              <a:effectLst/>
              <a:latin typeface="Arial" panose="0208060402020202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95340" y="-3"/>
            <a:ext cx="92013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4E4E4"/>
              </a:gs>
              <a:gs pos="100000">
                <a:srgbClr val="FFFFF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/>
          </a:p>
        </p:txBody>
      </p:sp>
      <p:sp>
        <p:nvSpPr>
          <p:cNvPr id="211" name="Shape 21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chemeClr val="accent4"/>
                </a:solidFill>
                <a:effectLst/>
                <a:latin typeface="Arial" panose="02080604020202020204" charset="0"/>
              </a:rPr>
              <a:t>E de fato...</a:t>
            </a:r>
            <a:endParaRPr lang="pt-BR" sz="4800">
              <a:solidFill>
                <a:schemeClr val="accent4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3030</Words>
  <Application>Kingsoft Office WPP</Application>
  <PresentationFormat>Widescreen</PresentationFormat>
  <Paragraphs>182</Paragraphs>
  <Slides>74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74</vt:i4>
      </vt:variant>
    </vt:vector>
  </HeadingPairs>
  <TitlesOfParts>
    <vt:vector size="78" baseType="lpstr">
      <vt:lpstr>Office Theme</vt:lpstr>
      <vt:lpstr>1_Office Theme</vt:lpstr>
      <vt:lpstr>2_Office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Egidio Lucciola</dc:creator>
  <cp:lastModifiedBy>carlohcs</cp:lastModifiedBy>
  <cp:revision>49</cp:revision>
  <dcterms:created xsi:type="dcterms:W3CDTF">2018-03-22T01:03:47Z</dcterms:created>
  <dcterms:modified xsi:type="dcterms:W3CDTF">2018-03-22T01:03:47Z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